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aleway"/>
      <p:regular r:id="rId35"/>
      <p:bold r:id="rId36"/>
      <p:italic r:id="rId37"/>
      <p:boldItalic r:id="rId38"/>
    </p:embeddedFont>
    <p:embeddedFont>
      <p:font typeface="Roboto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C48C0E-1CF4-4C84-A42A-7977F52A5A90}">
  <a:tblStyle styleId="{58C48C0E-1CF4-4C84-A42A-7977F52A5A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4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6.xml"/><Relationship Id="rId44" Type="http://schemas.openxmlformats.org/officeDocument/2006/relationships/font" Target="fonts/Lato-bold.fntdata"/><Relationship Id="rId21" Type="http://schemas.openxmlformats.org/officeDocument/2006/relationships/slide" Target="slides/slide15.xml"/><Relationship Id="rId43" Type="http://schemas.openxmlformats.org/officeDocument/2006/relationships/font" Target="fonts/Lato-regular.fntdata"/><Relationship Id="rId24" Type="http://schemas.openxmlformats.org/officeDocument/2006/relationships/slide" Target="slides/slide18.xml"/><Relationship Id="rId46" Type="http://schemas.openxmlformats.org/officeDocument/2006/relationships/font" Target="fonts/Lato-boldItalic.fntdata"/><Relationship Id="rId23" Type="http://schemas.openxmlformats.org/officeDocument/2006/relationships/slide" Target="slides/slide17.xml"/><Relationship Id="rId45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-italic.fntdata"/><Relationship Id="rId14" Type="http://schemas.openxmlformats.org/officeDocument/2006/relationships/slide" Target="slides/slide8.xml"/><Relationship Id="rId36" Type="http://schemas.openxmlformats.org/officeDocument/2006/relationships/font" Target="fonts/Raleway-bold.fntdata"/><Relationship Id="rId17" Type="http://schemas.openxmlformats.org/officeDocument/2006/relationships/slide" Target="slides/slide11.xml"/><Relationship Id="rId39" Type="http://schemas.openxmlformats.org/officeDocument/2006/relationships/font" Target="fonts/Roboto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b8689b4d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1b8689b4d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b8689b4d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b8689b4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80296463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280296463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80296463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280296463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80296463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80296463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80296463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280296463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80296463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80296463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80296463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280296463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80296463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80296463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80296463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80296463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26702c13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26702c13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80296463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80296463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80296463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80296463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80296463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80296463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80296463c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280296463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80296463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280296463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80296463c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280296463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80296463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80296463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80296463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280296463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80296463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80296463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26702c13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26702c13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26702c13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26702c13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6702c13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26702c13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26702c13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26702c13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26702c13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26702c13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b8689b4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b8689b4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b8689b4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1b8689b4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Health and wellbeing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2522"/>
              <a:t>Under the influence of Covid-19</a:t>
            </a:r>
            <a:endParaRPr sz="2522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Survey conducted in April 2022 by the Erasmus+ Project: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LET’S ENJOY CULTURE AGAIN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The survey had 200 </a:t>
            </a:r>
            <a:r>
              <a:rPr lang="da"/>
              <a:t>respondents from the countries: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Germany, Turkey, Spain, Norway and Denmark</a:t>
            </a:r>
            <a:r>
              <a:rPr lang="da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Worse body = bad eating?</a:t>
            </a:r>
            <a:endParaRPr/>
          </a:p>
        </p:txBody>
      </p:sp>
      <p:pic>
        <p:nvPicPr>
          <p:cNvPr id="145" name="Google Shape;145;p2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705" y="1215037"/>
            <a:ext cx="4388301" cy="271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11350"/>
            <a:ext cx="4388299" cy="2481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425000" y="3977500"/>
            <a:ext cx="830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Task: Talk about these two diagrams. Are those whose body changed for the worse the same as the ones whose diet is not back to normal?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How much do you exercise??</a:t>
            </a:r>
            <a:endParaRPr/>
          </a:p>
        </p:txBody>
      </p:sp>
      <p:pic>
        <p:nvPicPr>
          <p:cNvPr id="153" name="Google Shape;153;p23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1" y="1211350"/>
            <a:ext cx="4334574" cy="29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/>
        </p:nvSpPr>
        <p:spPr>
          <a:xfrm>
            <a:off x="1100625" y="4293525"/>
            <a:ext cx="634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Question: Why do you think exercise habits changed during 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lockdowns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5" name="Google Shape;155;p23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5775" y="1363750"/>
            <a:ext cx="4425825" cy="2736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Talking about feelings…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950" y="1300875"/>
            <a:ext cx="5332572" cy="3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6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550" y="152400"/>
            <a:ext cx="782538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8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0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1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a" sz="2500"/>
              <a:t>Who were the respondents by gender?</a:t>
            </a:r>
            <a:endParaRPr sz="2500"/>
          </a:p>
        </p:txBody>
      </p:sp>
      <p:pic>
        <p:nvPicPr>
          <p:cNvPr id="79" name="Google Shape;79;p14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224" y="1490975"/>
            <a:ext cx="4855650" cy="300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2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2302175" y="5650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In plenum…RIGHT OR WRONG???</a:t>
            </a:r>
            <a:endParaRPr/>
          </a:p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Statement: Covid/lock downs have a huge “responsibility” of young people mental wellbeing. </a:t>
            </a:r>
            <a:br>
              <a:rPr lang="da"/>
            </a:br>
            <a:r>
              <a:rPr lang="da"/>
              <a:t>Right or wrong? Explain…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Statement: SoMe indirectly causes the way young people think and behave. Right or wrong? Explain..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a"/>
              <a:t>Statement: The results of the above symptoms differs, depending on the country. Right or wrong?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2212150" y="585100"/>
            <a:ext cx="6546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a" sz="2500"/>
              <a:t>Nervousness compared by country in %…</a:t>
            </a:r>
            <a:endParaRPr sz="2500"/>
          </a:p>
        </p:txBody>
      </p:sp>
      <p:sp>
        <p:nvSpPr>
          <p:cNvPr id="228" name="Google Shape;228;p34"/>
          <p:cNvSpPr txBox="1"/>
          <p:nvPr/>
        </p:nvSpPr>
        <p:spPr>
          <a:xfrm>
            <a:off x="817300" y="1220500"/>
            <a:ext cx="819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29" name="Google Shape;229;p34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{58C48C0E-1CF4-4C84-A42A-7977F52A5A90}</a:tableStyleId>
              </a:tblPr>
              <a:tblGrid>
                <a:gridCol w="1032150"/>
                <a:gridCol w="1380850"/>
                <a:gridCol w="1086625"/>
                <a:gridCol w="1326375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Country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Rarely/Never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Monthly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Once a week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More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Daily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NOR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13,8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41,4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10,3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24,1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10,3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GER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19,8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18,5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28,4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21,0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12,3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SPA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6,9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10,3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44,8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3,4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TUR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22,6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19,4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12,9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19,4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25,8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DEN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37,9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20,7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9600"/>
              <a:buFont typeface="Arial"/>
              <a:buNone/>
            </a:pPr>
            <a:r>
              <a:rPr lang="da" sz="2500"/>
              <a:t>Tiredness</a:t>
            </a:r>
            <a:r>
              <a:rPr lang="da" sz="2500"/>
              <a:t> compared by country in %…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235" name="Google Shape;235;p35"/>
          <p:cNvGraphicFramePr/>
          <p:nvPr/>
        </p:nvGraphicFramePr>
        <p:xfrm>
          <a:off x="952500" y="142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{58C48C0E-1CF4-4C84-A42A-7977F52A5A90}</a:tableStyleId>
              </a:tblPr>
              <a:tblGrid>
                <a:gridCol w="1032150"/>
                <a:gridCol w="1380850"/>
                <a:gridCol w="1086625"/>
                <a:gridCol w="1326375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Country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Rarely/Never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Monthly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Once a week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More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Daily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NOR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3,4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10,3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34,5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37,9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13,8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GER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8,6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23,5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29,6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35,8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SPA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3,4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20,7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44,8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24,1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TUR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6,5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9,7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22,6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25,8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35,5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DEN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31,0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37,9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>
            <p:ph type="title"/>
          </p:nvPr>
        </p:nvSpPr>
        <p:spPr>
          <a:xfrm>
            <a:off x="2473675" y="521475"/>
            <a:ext cx="6037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Anxiousness by country in %...</a:t>
            </a:r>
            <a:endParaRPr/>
          </a:p>
        </p:txBody>
      </p:sp>
      <p:graphicFrame>
        <p:nvGraphicFramePr>
          <p:cNvPr id="241" name="Google Shape;241;p36"/>
          <p:cNvGraphicFramePr/>
          <p:nvPr/>
        </p:nvGraphicFramePr>
        <p:xfrm>
          <a:off x="1072375" y="1722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{58C48C0E-1CF4-4C84-A42A-7977F52A5A90}</a:tableStyleId>
              </a:tblPr>
              <a:tblGrid>
                <a:gridCol w="1032150"/>
                <a:gridCol w="1380850"/>
                <a:gridCol w="1086625"/>
                <a:gridCol w="1326375"/>
                <a:gridCol w="1206500"/>
                <a:gridCol w="1206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Country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Rarely/Never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Monthly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Once a week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More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Daily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NOR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20,7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27,6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24,1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10,3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GER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32,1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13,6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21,0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23,5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9,9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SPA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13,8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24,1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31,0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13,8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TUR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22,6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12,9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12,9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32,3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19,4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DEN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37,9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10,3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17,2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Reasons for the symptoms…</a:t>
            </a:r>
            <a:endParaRPr/>
          </a:p>
        </p:txBody>
      </p:sp>
      <p:pic>
        <p:nvPicPr>
          <p:cNvPr id="247" name="Google Shape;247;p3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8839200" cy="351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1089725" y="3399950"/>
            <a:ext cx="7641900" cy="119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a"/>
              <a:t>Question: From the above answers, not all young people talk to their parents about their feelings/symptoms. Why do you think it is like that? Also discuss if schools should/could do more to help students.</a:t>
            </a:r>
            <a:endParaRPr/>
          </a:p>
        </p:txBody>
      </p:sp>
      <p:pic>
        <p:nvPicPr>
          <p:cNvPr id="254" name="Google Shape;254;p38" title="Diagram"/>
          <p:cNvPicPr preferRelativeResize="0"/>
          <p:nvPr/>
        </p:nvPicPr>
        <p:blipFill rotWithShape="1">
          <a:blip r:embed="rId3">
            <a:alphaModFix/>
          </a:blip>
          <a:srcRect b="15860" l="0" r="79382" t="0"/>
          <a:stretch/>
        </p:blipFill>
        <p:spPr>
          <a:xfrm>
            <a:off x="2400250" y="575950"/>
            <a:ext cx="6222326" cy="2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Will it ever be “normal” again?</a:t>
            </a:r>
            <a:endParaRPr/>
          </a:p>
        </p:txBody>
      </p:sp>
      <p:pic>
        <p:nvPicPr>
          <p:cNvPr id="260" name="Google Shape;260;p3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00" y="1211350"/>
            <a:ext cx="7717773" cy="29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642950" y="4119150"/>
            <a:ext cx="8183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For about half of you, life has become worse than before Covid-19, while 30% think it has become better. Discuss why you think this is so; what is worse and what is better? Also discuss the headline question…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2484575" y="575950"/>
            <a:ext cx="65970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a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 general, how happy or unhappy are you with life at the moment?</a:t>
            </a:r>
            <a:endParaRPr sz="3700"/>
          </a:p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642000" y="2713400"/>
            <a:ext cx="8089800" cy="17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sz="1600"/>
              <a:t>1-5: 67 students (33%). </a:t>
            </a:r>
            <a:br>
              <a:rPr lang="da" sz="1600"/>
            </a:br>
            <a:r>
              <a:rPr lang="da" sz="1600"/>
              <a:t>6-10: 131 students (66%)</a:t>
            </a:r>
            <a:endParaRPr sz="16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a" sz="1600"/>
              <a:t>In general it seems that most students’ lives are pretty good. How does that correspond to the numbers you heard above? What can “society” do to help those 33% - which actually is quite a high percentage?</a:t>
            </a:r>
            <a:endParaRPr sz="1600"/>
          </a:p>
        </p:txBody>
      </p:sp>
      <p:graphicFrame>
        <p:nvGraphicFramePr>
          <p:cNvPr id="268" name="Google Shape;268;p40"/>
          <p:cNvGraphicFramePr/>
          <p:nvPr/>
        </p:nvGraphicFramePr>
        <p:xfrm>
          <a:off x="642050" y="136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{58C48C0E-1CF4-4C84-A42A-7977F52A5A90}</a:tableStyleId>
              </a:tblPr>
              <a:tblGrid>
                <a:gridCol w="945625"/>
                <a:gridCol w="688725"/>
                <a:gridCol w="670025"/>
                <a:gridCol w="724525"/>
                <a:gridCol w="713625"/>
                <a:gridCol w="670050"/>
                <a:gridCol w="735425"/>
                <a:gridCol w="735425"/>
                <a:gridCol w="735425"/>
                <a:gridCol w="735425"/>
                <a:gridCol w="735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4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10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/>
                        <a:t>Number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3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4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14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14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32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22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35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43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27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" sz="1600"/>
                        <a:t>4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Do you do, what you say you do?</a:t>
            </a:r>
            <a:endParaRPr/>
          </a:p>
        </p:txBody>
      </p:sp>
      <p:pic>
        <p:nvPicPr>
          <p:cNvPr id="85" name="Google Shape;85;p15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05" y="1595775"/>
            <a:ext cx="4298424" cy="265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529" y="1492850"/>
            <a:ext cx="4464870" cy="276077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75900" y="4349900"/>
            <a:ext cx="892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1200">
                <a:latin typeface="Lato"/>
                <a:ea typeface="Lato"/>
                <a:cs typeface="Lato"/>
                <a:sym typeface="Lato"/>
              </a:rPr>
              <a:t>QUESTION: How much do you pay attention to physical activities vs. non physical activities?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da" sz="2400"/>
              <a:t>Are you really good at self care?</a:t>
            </a:r>
            <a:endParaRPr sz="2400"/>
          </a:p>
        </p:txBody>
      </p:sp>
      <p:pic>
        <p:nvPicPr>
          <p:cNvPr id="93" name="Google Shape;93;p16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3750"/>
            <a:ext cx="4525725" cy="279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700" y="1419338"/>
            <a:ext cx="4161075" cy="257293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220425" y="4310750"/>
            <a:ext cx="86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Question: What do you do to be mentally healthy? Can you really cope yourself? 25% cannot….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0" y="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sz="2400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804300" y="1861450"/>
            <a:ext cx="589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  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09600" y="6096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2"/>
                </a:solidFill>
              </a:rPr>
              <a:t> 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762000" y="7620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104" name="Google Shape;104;p17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50" y="446475"/>
            <a:ext cx="3038574" cy="18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Diagra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2363" y="446475"/>
            <a:ext cx="3038574" cy="187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 title="Diagra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0926" y="446475"/>
            <a:ext cx="2814051" cy="1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title="Diagram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8825" y="2571750"/>
            <a:ext cx="3349326" cy="20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 title="Diagram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3236" y="2571750"/>
            <a:ext cx="3349338" cy="20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286250" y="0"/>
            <a:ext cx="22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How do you see yourself??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What kind of stuff do you eat?</a:t>
            </a:r>
            <a:endParaRPr/>
          </a:p>
        </p:txBody>
      </p:sp>
      <p:pic>
        <p:nvPicPr>
          <p:cNvPr id="115" name="Google Shape;115;p18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500" y="1358325"/>
            <a:ext cx="4563600" cy="28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1232800" y="4253600"/>
            <a:ext cx="77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Question: 30% of you know, you do not eat healthy. What do you eat, and why??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Are you a “feeling eater”?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285750" y="3918850"/>
            <a:ext cx="848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Question: Why do you think that when the 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everyday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 life changes, eating 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habits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 also change?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9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8038"/>
            <a:ext cx="9144000" cy="278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Drink water!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0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75" y="1211347"/>
            <a:ext cx="6429238" cy="33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383950" y="4271725"/>
            <a:ext cx="72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Well done, students!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 title="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475" y="1296850"/>
            <a:ext cx="7086226" cy="36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1231400" y="4282625"/>
            <a:ext cx="7475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latin typeface="Lato"/>
                <a:ea typeface="Lato"/>
                <a:cs typeface="Lato"/>
                <a:sym typeface="Lato"/>
              </a:rPr>
              <a:t>Question: Why do you think some young people did increase their amount of 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alcohol</a:t>
            </a:r>
            <a:r>
              <a:rPr lang="da">
                <a:latin typeface="Lato"/>
                <a:ea typeface="Lato"/>
                <a:cs typeface="Lato"/>
                <a:sym typeface="Lato"/>
              </a:rPr>
              <a:t> during the pandemic?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